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18000663" cy="2519997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30" d="100"/>
          <a:sy n="30" d="100"/>
        </p:scale>
        <p:origin x="3120" y="1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50050" y="4124164"/>
            <a:ext cx="15300564" cy="8773325"/>
          </a:xfrm>
        </p:spPr>
        <p:txBody>
          <a:bodyPr anchor="b"/>
          <a:lstStyle>
            <a:lvl1pPr algn="ctr">
              <a:defRPr sz="11812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50083" y="13235822"/>
            <a:ext cx="13500497" cy="6084159"/>
          </a:xfrm>
        </p:spPr>
        <p:txBody>
          <a:bodyPr/>
          <a:lstStyle>
            <a:lvl1pPr marL="0" indent="0" algn="ctr">
              <a:buNone/>
              <a:defRPr sz="4725"/>
            </a:lvl1pPr>
            <a:lvl2pPr marL="900044" indent="0" algn="ctr">
              <a:buNone/>
              <a:defRPr sz="3937"/>
            </a:lvl2pPr>
            <a:lvl3pPr marL="1800088" indent="0" algn="ctr">
              <a:buNone/>
              <a:defRPr sz="3543"/>
            </a:lvl3pPr>
            <a:lvl4pPr marL="2700132" indent="0" algn="ctr">
              <a:buNone/>
              <a:defRPr sz="3150"/>
            </a:lvl4pPr>
            <a:lvl5pPr marL="3600176" indent="0" algn="ctr">
              <a:buNone/>
              <a:defRPr sz="3150"/>
            </a:lvl5pPr>
            <a:lvl6pPr marL="4500220" indent="0" algn="ctr">
              <a:buNone/>
              <a:defRPr sz="3150"/>
            </a:lvl6pPr>
            <a:lvl7pPr marL="5400264" indent="0" algn="ctr">
              <a:buNone/>
              <a:defRPr sz="3150"/>
            </a:lvl7pPr>
            <a:lvl8pPr marL="6300307" indent="0" algn="ctr">
              <a:buNone/>
              <a:defRPr sz="3150"/>
            </a:lvl8pPr>
            <a:lvl9pPr marL="7200351" indent="0" algn="ctr">
              <a:buNone/>
              <a:defRPr sz="315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D4D8F-E86C-4431-A0E2-BBC584CEFDEC}" type="datetimeFigureOut">
              <a:rPr lang="en-US" smtClean="0"/>
              <a:t>9/6/2026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487FA-CEBC-4969-861F-13A7B79EFA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00301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D4D8F-E86C-4431-A0E2-BBC584CEFDEC}" type="datetimeFigureOut">
              <a:rPr lang="en-US" smtClean="0"/>
              <a:t>9/6/2026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487FA-CEBC-4969-861F-13A7B79EFA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31230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2881725" y="1341665"/>
            <a:ext cx="3881393" cy="21355814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37546" y="1341665"/>
            <a:ext cx="11419171" cy="2135581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D4D8F-E86C-4431-A0E2-BBC584CEFDEC}" type="datetimeFigureOut">
              <a:rPr lang="en-US" smtClean="0"/>
              <a:t>9/6/2026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487FA-CEBC-4969-861F-13A7B79EFA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15178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D4D8F-E86C-4431-A0E2-BBC584CEFDEC}" type="datetimeFigureOut">
              <a:rPr lang="en-US" smtClean="0"/>
              <a:t>9/6/2026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487FA-CEBC-4969-861F-13A7B79EFA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14608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8171" y="6282501"/>
            <a:ext cx="15525572" cy="10482488"/>
          </a:xfrm>
        </p:spPr>
        <p:txBody>
          <a:bodyPr anchor="b"/>
          <a:lstStyle>
            <a:lvl1pPr>
              <a:defRPr sz="11812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28171" y="16864157"/>
            <a:ext cx="15525572" cy="5512493"/>
          </a:xfrm>
        </p:spPr>
        <p:txBody>
          <a:bodyPr/>
          <a:lstStyle>
            <a:lvl1pPr marL="0" indent="0">
              <a:buNone/>
              <a:defRPr sz="4725">
                <a:solidFill>
                  <a:schemeClr val="tx1"/>
                </a:solidFill>
              </a:defRPr>
            </a:lvl1pPr>
            <a:lvl2pPr marL="900044" indent="0">
              <a:buNone/>
              <a:defRPr sz="3937">
                <a:solidFill>
                  <a:schemeClr val="tx1">
                    <a:tint val="75000"/>
                  </a:schemeClr>
                </a:solidFill>
              </a:defRPr>
            </a:lvl2pPr>
            <a:lvl3pPr marL="1800088" indent="0">
              <a:buNone/>
              <a:defRPr sz="3543">
                <a:solidFill>
                  <a:schemeClr val="tx1">
                    <a:tint val="75000"/>
                  </a:schemeClr>
                </a:solidFill>
              </a:defRPr>
            </a:lvl3pPr>
            <a:lvl4pPr marL="2700132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4pPr>
            <a:lvl5pPr marL="3600176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5pPr>
            <a:lvl6pPr marL="4500220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6pPr>
            <a:lvl7pPr marL="5400264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7pPr>
            <a:lvl8pPr marL="6300307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8pPr>
            <a:lvl9pPr marL="7200351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D4D8F-E86C-4431-A0E2-BBC584CEFDEC}" type="datetimeFigureOut">
              <a:rPr lang="en-US" smtClean="0"/>
              <a:t>9/6/2026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487FA-CEBC-4969-861F-13A7B79EFA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32364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37545" y="6708326"/>
            <a:ext cx="7650282" cy="1598915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12836" y="6708326"/>
            <a:ext cx="7650282" cy="1598915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D4D8F-E86C-4431-A0E2-BBC584CEFDEC}" type="datetimeFigureOut">
              <a:rPr lang="en-US" smtClean="0"/>
              <a:t>9/6/2026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487FA-CEBC-4969-861F-13A7B79EFA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0810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39890" y="1341671"/>
            <a:ext cx="15525572" cy="487083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39892" y="6177496"/>
            <a:ext cx="7615123" cy="3027495"/>
          </a:xfrm>
        </p:spPr>
        <p:txBody>
          <a:bodyPr anchor="b"/>
          <a:lstStyle>
            <a:lvl1pPr marL="0" indent="0">
              <a:buNone/>
              <a:defRPr sz="4725" b="1"/>
            </a:lvl1pPr>
            <a:lvl2pPr marL="900044" indent="0">
              <a:buNone/>
              <a:defRPr sz="3937" b="1"/>
            </a:lvl2pPr>
            <a:lvl3pPr marL="1800088" indent="0">
              <a:buNone/>
              <a:defRPr sz="3543" b="1"/>
            </a:lvl3pPr>
            <a:lvl4pPr marL="2700132" indent="0">
              <a:buNone/>
              <a:defRPr sz="3150" b="1"/>
            </a:lvl4pPr>
            <a:lvl5pPr marL="3600176" indent="0">
              <a:buNone/>
              <a:defRPr sz="3150" b="1"/>
            </a:lvl5pPr>
            <a:lvl6pPr marL="4500220" indent="0">
              <a:buNone/>
              <a:defRPr sz="3150" b="1"/>
            </a:lvl6pPr>
            <a:lvl7pPr marL="5400264" indent="0">
              <a:buNone/>
              <a:defRPr sz="3150" b="1"/>
            </a:lvl7pPr>
            <a:lvl8pPr marL="6300307" indent="0">
              <a:buNone/>
              <a:defRPr sz="3150" b="1"/>
            </a:lvl8pPr>
            <a:lvl9pPr marL="7200351" indent="0">
              <a:buNone/>
              <a:defRPr sz="315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39892" y="9204991"/>
            <a:ext cx="7615123" cy="1353915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9112837" y="6177496"/>
            <a:ext cx="7652626" cy="3027495"/>
          </a:xfrm>
        </p:spPr>
        <p:txBody>
          <a:bodyPr anchor="b"/>
          <a:lstStyle>
            <a:lvl1pPr marL="0" indent="0">
              <a:buNone/>
              <a:defRPr sz="4725" b="1"/>
            </a:lvl1pPr>
            <a:lvl2pPr marL="900044" indent="0">
              <a:buNone/>
              <a:defRPr sz="3937" b="1"/>
            </a:lvl2pPr>
            <a:lvl3pPr marL="1800088" indent="0">
              <a:buNone/>
              <a:defRPr sz="3543" b="1"/>
            </a:lvl3pPr>
            <a:lvl4pPr marL="2700132" indent="0">
              <a:buNone/>
              <a:defRPr sz="3150" b="1"/>
            </a:lvl4pPr>
            <a:lvl5pPr marL="3600176" indent="0">
              <a:buNone/>
              <a:defRPr sz="3150" b="1"/>
            </a:lvl5pPr>
            <a:lvl6pPr marL="4500220" indent="0">
              <a:buNone/>
              <a:defRPr sz="3150" b="1"/>
            </a:lvl6pPr>
            <a:lvl7pPr marL="5400264" indent="0">
              <a:buNone/>
              <a:defRPr sz="3150" b="1"/>
            </a:lvl7pPr>
            <a:lvl8pPr marL="6300307" indent="0">
              <a:buNone/>
              <a:defRPr sz="3150" b="1"/>
            </a:lvl8pPr>
            <a:lvl9pPr marL="7200351" indent="0">
              <a:buNone/>
              <a:defRPr sz="315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9112837" y="9204991"/>
            <a:ext cx="7652626" cy="1353915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D4D8F-E86C-4431-A0E2-BBC584CEFDEC}" type="datetimeFigureOut">
              <a:rPr lang="en-US" smtClean="0"/>
              <a:t>9/6/2026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487FA-CEBC-4969-861F-13A7B79EFA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5010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D4D8F-E86C-4431-A0E2-BBC584CEFDEC}" type="datetimeFigureOut">
              <a:rPr lang="en-US" smtClean="0"/>
              <a:t>9/6/2026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487FA-CEBC-4969-861F-13A7B79EFA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67742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D4D8F-E86C-4431-A0E2-BBC584CEFDEC}" type="datetimeFigureOut">
              <a:rPr lang="en-US" smtClean="0"/>
              <a:t>9/6/2026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487FA-CEBC-4969-861F-13A7B79EFA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69429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39890" y="1679998"/>
            <a:ext cx="5805682" cy="5879994"/>
          </a:xfrm>
        </p:spPr>
        <p:txBody>
          <a:bodyPr anchor="b"/>
          <a:lstStyle>
            <a:lvl1pPr>
              <a:defRPr sz="63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52626" y="3628335"/>
            <a:ext cx="9112836" cy="17908316"/>
          </a:xfrm>
        </p:spPr>
        <p:txBody>
          <a:bodyPr/>
          <a:lstStyle>
            <a:lvl1pPr>
              <a:defRPr sz="6300"/>
            </a:lvl1pPr>
            <a:lvl2pPr>
              <a:defRPr sz="5512"/>
            </a:lvl2pPr>
            <a:lvl3pPr>
              <a:defRPr sz="4725"/>
            </a:lvl3pPr>
            <a:lvl4pPr>
              <a:defRPr sz="3937"/>
            </a:lvl4pPr>
            <a:lvl5pPr>
              <a:defRPr sz="3937"/>
            </a:lvl5pPr>
            <a:lvl6pPr>
              <a:defRPr sz="3937"/>
            </a:lvl6pPr>
            <a:lvl7pPr>
              <a:defRPr sz="3937"/>
            </a:lvl7pPr>
            <a:lvl8pPr>
              <a:defRPr sz="3937"/>
            </a:lvl8pPr>
            <a:lvl9pPr>
              <a:defRPr sz="393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39890" y="7559993"/>
            <a:ext cx="5805682" cy="14005821"/>
          </a:xfrm>
        </p:spPr>
        <p:txBody>
          <a:bodyPr/>
          <a:lstStyle>
            <a:lvl1pPr marL="0" indent="0">
              <a:buNone/>
              <a:defRPr sz="3150"/>
            </a:lvl1pPr>
            <a:lvl2pPr marL="900044" indent="0">
              <a:buNone/>
              <a:defRPr sz="2756"/>
            </a:lvl2pPr>
            <a:lvl3pPr marL="1800088" indent="0">
              <a:buNone/>
              <a:defRPr sz="2362"/>
            </a:lvl3pPr>
            <a:lvl4pPr marL="2700132" indent="0">
              <a:buNone/>
              <a:defRPr sz="1969"/>
            </a:lvl4pPr>
            <a:lvl5pPr marL="3600176" indent="0">
              <a:buNone/>
              <a:defRPr sz="1969"/>
            </a:lvl5pPr>
            <a:lvl6pPr marL="4500220" indent="0">
              <a:buNone/>
              <a:defRPr sz="1969"/>
            </a:lvl6pPr>
            <a:lvl7pPr marL="5400264" indent="0">
              <a:buNone/>
              <a:defRPr sz="1969"/>
            </a:lvl7pPr>
            <a:lvl8pPr marL="6300307" indent="0">
              <a:buNone/>
              <a:defRPr sz="1969"/>
            </a:lvl8pPr>
            <a:lvl9pPr marL="7200351" indent="0">
              <a:buNone/>
              <a:defRPr sz="1969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D4D8F-E86C-4431-A0E2-BBC584CEFDEC}" type="datetimeFigureOut">
              <a:rPr lang="en-US" smtClean="0"/>
              <a:t>9/6/2026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487FA-CEBC-4969-861F-13A7B79EFA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9948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39890" y="1679998"/>
            <a:ext cx="5805682" cy="5879994"/>
          </a:xfrm>
        </p:spPr>
        <p:txBody>
          <a:bodyPr anchor="b"/>
          <a:lstStyle>
            <a:lvl1pPr>
              <a:defRPr sz="63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652626" y="3628335"/>
            <a:ext cx="9112836" cy="17908316"/>
          </a:xfrm>
        </p:spPr>
        <p:txBody>
          <a:bodyPr anchor="t"/>
          <a:lstStyle>
            <a:lvl1pPr marL="0" indent="0">
              <a:buNone/>
              <a:defRPr sz="6300"/>
            </a:lvl1pPr>
            <a:lvl2pPr marL="900044" indent="0">
              <a:buNone/>
              <a:defRPr sz="5512"/>
            </a:lvl2pPr>
            <a:lvl3pPr marL="1800088" indent="0">
              <a:buNone/>
              <a:defRPr sz="4725"/>
            </a:lvl3pPr>
            <a:lvl4pPr marL="2700132" indent="0">
              <a:buNone/>
              <a:defRPr sz="3937"/>
            </a:lvl4pPr>
            <a:lvl5pPr marL="3600176" indent="0">
              <a:buNone/>
              <a:defRPr sz="3937"/>
            </a:lvl5pPr>
            <a:lvl6pPr marL="4500220" indent="0">
              <a:buNone/>
              <a:defRPr sz="3937"/>
            </a:lvl6pPr>
            <a:lvl7pPr marL="5400264" indent="0">
              <a:buNone/>
              <a:defRPr sz="3937"/>
            </a:lvl7pPr>
            <a:lvl8pPr marL="6300307" indent="0">
              <a:buNone/>
              <a:defRPr sz="3937"/>
            </a:lvl8pPr>
            <a:lvl9pPr marL="7200351" indent="0">
              <a:buNone/>
              <a:defRPr sz="3937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39890" y="7559993"/>
            <a:ext cx="5805682" cy="14005821"/>
          </a:xfrm>
        </p:spPr>
        <p:txBody>
          <a:bodyPr/>
          <a:lstStyle>
            <a:lvl1pPr marL="0" indent="0">
              <a:buNone/>
              <a:defRPr sz="3150"/>
            </a:lvl1pPr>
            <a:lvl2pPr marL="900044" indent="0">
              <a:buNone/>
              <a:defRPr sz="2756"/>
            </a:lvl2pPr>
            <a:lvl3pPr marL="1800088" indent="0">
              <a:buNone/>
              <a:defRPr sz="2362"/>
            </a:lvl3pPr>
            <a:lvl4pPr marL="2700132" indent="0">
              <a:buNone/>
              <a:defRPr sz="1969"/>
            </a:lvl4pPr>
            <a:lvl5pPr marL="3600176" indent="0">
              <a:buNone/>
              <a:defRPr sz="1969"/>
            </a:lvl5pPr>
            <a:lvl6pPr marL="4500220" indent="0">
              <a:buNone/>
              <a:defRPr sz="1969"/>
            </a:lvl6pPr>
            <a:lvl7pPr marL="5400264" indent="0">
              <a:buNone/>
              <a:defRPr sz="1969"/>
            </a:lvl7pPr>
            <a:lvl8pPr marL="6300307" indent="0">
              <a:buNone/>
              <a:defRPr sz="1969"/>
            </a:lvl8pPr>
            <a:lvl9pPr marL="7200351" indent="0">
              <a:buNone/>
              <a:defRPr sz="1969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D4D8F-E86C-4431-A0E2-BBC584CEFDEC}" type="datetimeFigureOut">
              <a:rPr lang="en-US" smtClean="0"/>
              <a:t>9/6/2026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487FA-CEBC-4969-861F-13A7B79EFA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82548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37546" y="1341671"/>
            <a:ext cx="15525572" cy="48708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37546" y="6708326"/>
            <a:ext cx="15525572" cy="1598915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37546" y="23356649"/>
            <a:ext cx="4050149" cy="13416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36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2D4D8F-E86C-4431-A0E2-BBC584CEFDEC}" type="datetimeFigureOut">
              <a:rPr lang="en-US" smtClean="0"/>
              <a:t>9/6/2026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962720" y="23356649"/>
            <a:ext cx="6075224" cy="13416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36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2712968" y="23356649"/>
            <a:ext cx="4050149" cy="13416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36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8487FA-CEBC-4969-861F-13A7B79EFA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89770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800088" rtl="0" eaLnBrk="1" latinLnBrk="0" hangingPunct="1">
        <a:lnSpc>
          <a:spcPct val="90000"/>
        </a:lnSpc>
        <a:spcBef>
          <a:spcPct val="0"/>
        </a:spcBef>
        <a:buNone/>
        <a:defRPr sz="866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0022" indent="-450022" algn="l" defTabSz="1800088" rtl="0" eaLnBrk="1" latinLnBrk="0" hangingPunct="1">
        <a:lnSpc>
          <a:spcPct val="90000"/>
        </a:lnSpc>
        <a:spcBef>
          <a:spcPts val="1969"/>
        </a:spcBef>
        <a:buFont typeface="Arial" panose="020B0604020202020204" pitchFamily="34" charset="0"/>
        <a:buChar char="•"/>
        <a:defRPr sz="5512" kern="1200">
          <a:solidFill>
            <a:schemeClr val="tx1"/>
          </a:solidFill>
          <a:latin typeface="+mn-lt"/>
          <a:ea typeface="+mn-ea"/>
          <a:cs typeface="+mn-cs"/>
        </a:defRPr>
      </a:lvl1pPr>
      <a:lvl2pPr marL="1350066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4725" kern="1200">
          <a:solidFill>
            <a:schemeClr val="tx1"/>
          </a:solidFill>
          <a:latin typeface="+mn-lt"/>
          <a:ea typeface="+mn-ea"/>
          <a:cs typeface="+mn-cs"/>
        </a:defRPr>
      </a:lvl2pPr>
      <a:lvl3pPr marL="2250110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937" kern="1200">
          <a:solidFill>
            <a:schemeClr val="tx1"/>
          </a:solidFill>
          <a:latin typeface="+mn-lt"/>
          <a:ea typeface="+mn-ea"/>
          <a:cs typeface="+mn-cs"/>
        </a:defRPr>
      </a:lvl3pPr>
      <a:lvl4pPr marL="3150154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4pPr>
      <a:lvl5pPr marL="4050198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5pPr>
      <a:lvl6pPr marL="4950242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6pPr>
      <a:lvl7pPr marL="5850285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7pPr>
      <a:lvl8pPr marL="6750329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8pPr>
      <a:lvl9pPr marL="7650373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1pPr>
      <a:lvl2pPr marL="900044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2pPr>
      <a:lvl3pPr marL="1800088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3pPr>
      <a:lvl4pPr marL="2700132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4pPr>
      <a:lvl5pPr marL="3600176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5pPr>
      <a:lvl6pPr marL="4500220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6pPr>
      <a:lvl7pPr marL="5400264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7pPr>
      <a:lvl8pPr marL="6300307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8pPr>
      <a:lvl9pPr marL="7200351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ounded Rectangle 3">
            <a:extLst>
              <a:ext uri="{FF2B5EF4-FFF2-40B4-BE49-F238E27FC236}">
                <a16:creationId xmlns:a16="http://schemas.microsoft.com/office/drawing/2014/main" id="{548C245B-4833-44F8-A55A-8645D4026DA4}"/>
              </a:ext>
            </a:extLst>
          </p:cNvPr>
          <p:cNvSpPr/>
          <p:nvPr/>
        </p:nvSpPr>
        <p:spPr bwMode="auto">
          <a:xfrm>
            <a:off x="11937925" y="6858008"/>
            <a:ext cx="5001915" cy="780576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4483882" rtl="1">
              <a:defRPr/>
            </a:pPr>
            <a:endParaRPr lang="en-US" sz="8901" dirty="0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11EB1AC9-AEE3-42CE-A12B-83DD6192EF0D}"/>
              </a:ext>
            </a:extLst>
          </p:cNvPr>
          <p:cNvSpPr/>
          <p:nvPr/>
        </p:nvSpPr>
        <p:spPr>
          <a:xfrm>
            <a:off x="1796446" y="4367861"/>
            <a:ext cx="14776704" cy="64633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fa-IR" sz="3600" b="1" dirty="0">
                <a:latin typeface="Times New Roman"/>
                <a:ea typeface="Times New Roman"/>
                <a:cs typeface="B Titr" pitchFamily="2" charset="-78"/>
              </a:rPr>
              <a:t>عنوان دقیق پژوهش با فونت </a:t>
            </a:r>
            <a:r>
              <a:rPr lang="en-GB" sz="3600" b="1" dirty="0">
                <a:latin typeface="Times New Roman"/>
                <a:ea typeface="Times New Roman"/>
                <a:cs typeface="B Titr" pitchFamily="2" charset="-78"/>
              </a:rPr>
              <a:t>B </a:t>
            </a:r>
            <a:r>
              <a:rPr lang="en-GB" sz="3600" b="1" dirty="0" err="1">
                <a:latin typeface="Times New Roman"/>
                <a:ea typeface="Times New Roman"/>
                <a:cs typeface="B Titr" pitchFamily="2" charset="-78"/>
              </a:rPr>
              <a:t>Titr</a:t>
            </a:r>
            <a:r>
              <a:rPr lang="en-US" sz="3600" b="1" dirty="0">
                <a:latin typeface="Times New Roman"/>
                <a:ea typeface="Times New Roman"/>
                <a:cs typeface="B Titr" pitchFamily="2" charset="-78"/>
              </a:rPr>
              <a:t> </a:t>
            </a:r>
            <a:r>
              <a:rPr lang="fa-IR" sz="3600" b="1" dirty="0">
                <a:latin typeface="Times New Roman"/>
                <a:ea typeface="Times New Roman"/>
                <a:cs typeface="B Titr" pitchFamily="2" charset="-78"/>
              </a:rPr>
              <a:t> سایز 36</a:t>
            </a:r>
            <a:endParaRPr lang="en-US" sz="3600" dirty="0">
              <a:latin typeface="Times New Roman"/>
              <a:ea typeface="Times New Roman"/>
              <a:cs typeface="B Titr" pitchFamily="2" charset="-78"/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864D37D9-7D8D-467B-B712-D207A62C51AB}"/>
              </a:ext>
            </a:extLst>
          </p:cNvPr>
          <p:cNvSpPr/>
          <p:nvPr/>
        </p:nvSpPr>
        <p:spPr>
          <a:xfrm>
            <a:off x="1898205" y="5151181"/>
            <a:ext cx="14776704" cy="181588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fa-IR" sz="2800" dirty="0">
                <a:latin typeface="Times New Roman"/>
                <a:ea typeface="Times New Roman"/>
                <a:cs typeface="B Zar" panose="00000400000000000000" pitchFamily="2" charset="-78"/>
              </a:rPr>
              <a:t>نام پژوهشگر</a:t>
            </a:r>
            <a:r>
              <a:rPr lang="fa-IR" sz="2800" baseline="30000" dirty="0">
                <a:latin typeface="Times New Roman"/>
                <a:ea typeface="Times New Roman"/>
                <a:cs typeface="B Zar" panose="00000400000000000000" pitchFamily="2" charset="-78"/>
              </a:rPr>
              <a:t>*</a:t>
            </a:r>
            <a:r>
              <a:rPr lang="ar-SA" sz="2800" dirty="0">
                <a:latin typeface="Times New Roman"/>
                <a:ea typeface="Times New Roman"/>
                <a:cs typeface="B Zar" panose="00000400000000000000" pitchFamily="2" charset="-78"/>
              </a:rPr>
              <a:t>، </a:t>
            </a:r>
            <a:r>
              <a:rPr lang="fa-IR" sz="2800" dirty="0">
                <a:latin typeface="Times New Roman"/>
                <a:ea typeface="Times New Roman"/>
                <a:cs typeface="B Zar" panose="00000400000000000000" pitchFamily="2" charset="-78"/>
              </a:rPr>
              <a:t>نام پژوهشگر</a:t>
            </a:r>
            <a:r>
              <a:rPr lang="ar-SA" sz="2800" dirty="0">
                <a:latin typeface="Times New Roman"/>
                <a:ea typeface="Times New Roman"/>
                <a:cs typeface="B Zar" panose="00000400000000000000" pitchFamily="2" charset="-78"/>
              </a:rPr>
              <a:t>، </a:t>
            </a:r>
            <a:r>
              <a:rPr lang="fa-IR" sz="2800" dirty="0">
                <a:latin typeface="Times New Roman"/>
                <a:ea typeface="Times New Roman"/>
                <a:cs typeface="B Zar" panose="00000400000000000000" pitchFamily="2" charset="-78"/>
              </a:rPr>
              <a:t>نام پژوهشگر</a:t>
            </a:r>
          </a:p>
          <a:p>
            <a:pPr algn="ctr" rtl="1"/>
            <a:r>
              <a:rPr lang="fa-IR" sz="2800" dirty="0">
                <a:latin typeface="Times New Roman"/>
                <a:ea typeface="Times New Roman"/>
                <a:cs typeface="B Zar" panose="00000400000000000000" pitchFamily="2" charset="-78"/>
              </a:rPr>
              <a:t>- نویسنده مسئول: مدرک و مقطع  تحصیلی، دانشگاه  </a:t>
            </a:r>
          </a:p>
          <a:p>
            <a:pPr algn="ctr" rtl="1"/>
            <a:r>
              <a:rPr lang="fa-IR" sz="2800" dirty="0">
                <a:latin typeface="Times New Roman"/>
                <a:ea typeface="Times New Roman"/>
                <a:cs typeface="B Zar" panose="00000400000000000000" pitchFamily="2" charset="-78"/>
              </a:rPr>
              <a:t>- مدرک و مقطع  تحصیلی، دانشگاه </a:t>
            </a:r>
            <a:endParaRPr lang="en-US" sz="2800" dirty="0">
              <a:latin typeface="Times New Roman"/>
              <a:ea typeface="Times New Roman"/>
              <a:cs typeface="B Zar" panose="00000400000000000000" pitchFamily="2" charset="-78"/>
            </a:endParaRPr>
          </a:p>
          <a:p>
            <a:pPr algn="ctr" rtl="1"/>
            <a:r>
              <a:rPr lang="fa-IR" sz="2800" dirty="0">
                <a:latin typeface="Times New Roman"/>
                <a:ea typeface="Times New Roman"/>
                <a:cs typeface="B Zar" panose="00000400000000000000" pitchFamily="2" charset="-78"/>
              </a:rPr>
              <a:t>- مدرک و مقطع  تحصیلی، دانشگاه </a:t>
            </a:r>
            <a:endParaRPr lang="en-US" sz="2800" dirty="0">
              <a:latin typeface="Times New Roman"/>
              <a:ea typeface="Times New Roman"/>
              <a:cs typeface="B Zar" panose="00000400000000000000" pitchFamily="2" charset="-78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8BDA3E9B-398E-40D0-B30D-83A31DBDB80E}"/>
              </a:ext>
            </a:extLst>
          </p:cNvPr>
          <p:cNvSpPr/>
          <p:nvPr/>
        </p:nvSpPr>
        <p:spPr>
          <a:xfrm>
            <a:off x="12239507" y="6935187"/>
            <a:ext cx="3247082" cy="64633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2675186" rtl="1">
              <a:spcBef>
                <a:spcPct val="50000"/>
              </a:spcBef>
            </a:pPr>
            <a:r>
              <a:rPr lang="fa-IR" sz="3600" b="1" dirty="0">
                <a:solidFill>
                  <a:schemeClr val="bg1"/>
                </a:solidFill>
                <a:cs typeface="B Titr" pitchFamily="2" charset="-78"/>
              </a:rPr>
              <a:t>چکیده</a:t>
            </a:r>
            <a:endParaRPr lang="en-US" sz="3600" b="1" dirty="0">
              <a:solidFill>
                <a:schemeClr val="bg1"/>
              </a:solidFill>
              <a:cs typeface="B Titr" pitchFamily="2" charset="-78"/>
            </a:endParaRPr>
          </a:p>
        </p:txBody>
      </p:sp>
      <p:pic>
        <p:nvPicPr>
          <p:cNvPr id="34" name="Picture 33" descr="F:\my art\Hamayesh haye karbordi\PPT\omran\box4.png">
            <a:extLst>
              <a:ext uri="{FF2B5EF4-FFF2-40B4-BE49-F238E27FC236}">
                <a16:creationId xmlns:a16="http://schemas.microsoft.com/office/drawing/2014/main" id="{BC1D7A43-4B19-45DA-B638-3939DAE836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559130" y="6314418"/>
            <a:ext cx="976313" cy="1149419"/>
          </a:xfrm>
          <a:prstGeom prst="rect">
            <a:avLst/>
          </a:prstGeom>
          <a:noFill/>
        </p:spPr>
      </p:pic>
      <p:grpSp>
        <p:nvGrpSpPr>
          <p:cNvPr id="35" name="Group 34">
            <a:extLst>
              <a:ext uri="{FF2B5EF4-FFF2-40B4-BE49-F238E27FC236}">
                <a16:creationId xmlns:a16="http://schemas.microsoft.com/office/drawing/2014/main" id="{38383B7F-1A79-431C-A754-AFAFD12EE95C}"/>
              </a:ext>
            </a:extLst>
          </p:cNvPr>
          <p:cNvGrpSpPr/>
          <p:nvPr/>
        </p:nvGrpSpPr>
        <p:grpSpPr>
          <a:xfrm>
            <a:off x="11834467" y="12819504"/>
            <a:ext cx="5001915" cy="780576"/>
            <a:chOff x="12149678" y="12860106"/>
            <a:chExt cx="5001915" cy="780576"/>
          </a:xfrm>
        </p:grpSpPr>
        <p:sp>
          <p:nvSpPr>
            <p:cNvPr id="36" name="Rounded Rectangle 9">
              <a:extLst>
                <a:ext uri="{FF2B5EF4-FFF2-40B4-BE49-F238E27FC236}">
                  <a16:creationId xmlns:a16="http://schemas.microsoft.com/office/drawing/2014/main" id="{A312CCED-4A86-42B7-9A75-99CEBFADCFCE}"/>
                </a:ext>
              </a:extLst>
            </p:cNvPr>
            <p:cNvSpPr/>
            <p:nvPr/>
          </p:nvSpPr>
          <p:spPr bwMode="auto">
            <a:xfrm>
              <a:off x="12149678" y="12860106"/>
              <a:ext cx="5001915" cy="780576"/>
            </a:xfrm>
            <a:prstGeom prst="roundRect">
              <a:avLst/>
            </a:prstGeom>
            <a:ln>
              <a:headEnd type="none" w="med" len="med"/>
              <a:tailEnd type="none" w="med" len="med"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4483882" rtl="1">
                <a:defRPr/>
              </a:pPr>
              <a:endParaRPr lang="en-US" sz="8901" dirty="0"/>
            </a:p>
          </p:txBody>
        </p:sp>
        <p:sp>
          <p:nvSpPr>
            <p:cNvPr id="37" name="Text Box 103">
              <a:extLst>
                <a:ext uri="{FF2B5EF4-FFF2-40B4-BE49-F238E27FC236}">
                  <a16:creationId xmlns:a16="http://schemas.microsoft.com/office/drawing/2014/main" id="{C40F349A-9EDD-4DA3-944C-57DF1E15281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315764" y="12937566"/>
              <a:ext cx="3692730" cy="6723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117231" tIns="58615" rIns="117231" bIns="58615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2675186" rtl="1">
                <a:spcBef>
                  <a:spcPct val="50000"/>
                </a:spcBef>
              </a:pPr>
              <a:r>
                <a:rPr lang="fa-IR" sz="3600" b="1" dirty="0">
                  <a:solidFill>
                    <a:schemeClr val="bg1"/>
                  </a:solidFill>
                  <a:cs typeface="B Titr" pitchFamily="2" charset="-78"/>
                </a:rPr>
                <a:t>مقدمه یا بیان مسئله</a:t>
              </a:r>
              <a:endParaRPr lang="en-US" sz="3600" b="1" dirty="0">
                <a:solidFill>
                  <a:schemeClr val="bg1"/>
                </a:solidFill>
                <a:cs typeface="B Titr" pitchFamily="2" charset="-78"/>
              </a:endParaRPr>
            </a:p>
          </p:txBody>
        </p:sp>
      </p:grpSp>
      <p:pic>
        <p:nvPicPr>
          <p:cNvPr id="38" name="Picture 37" descr="F:\my art\Hamayesh haye karbordi\PPT\omran\box3.png">
            <a:extLst>
              <a:ext uri="{FF2B5EF4-FFF2-40B4-BE49-F238E27FC236}">
                <a16:creationId xmlns:a16="http://schemas.microsoft.com/office/drawing/2014/main" id="{934FF358-9F4E-4773-B327-81DCD7E368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647327" y="12522266"/>
            <a:ext cx="873696" cy="1028607"/>
          </a:xfrm>
          <a:prstGeom prst="rect">
            <a:avLst/>
          </a:prstGeom>
          <a:noFill/>
        </p:spPr>
      </p:pic>
      <p:sp>
        <p:nvSpPr>
          <p:cNvPr id="39" name="Rectangle 38">
            <a:extLst>
              <a:ext uri="{FF2B5EF4-FFF2-40B4-BE49-F238E27FC236}">
                <a16:creationId xmlns:a16="http://schemas.microsoft.com/office/drawing/2014/main" id="{C023AC90-1F38-4A5A-9419-B1C272B0B56F}"/>
              </a:ext>
            </a:extLst>
          </p:cNvPr>
          <p:cNvSpPr/>
          <p:nvPr/>
        </p:nvSpPr>
        <p:spPr>
          <a:xfrm>
            <a:off x="1060822" y="8190848"/>
            <a:ext cx="15401125" cy="440120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rtl="1"/>
            <a:r>
              <a:rPr lang="fa-IR" sz="2800" dirty="0">
                <a:cs typeface="B Nazanin" pitchFamily="2" charset="-78"/>
              </a:rPr>
              <a:t>به‌منظور يكسان‌سازي مجموعه لازم است كه همة مقالات پوستری با طرحي يكسان و كاملاً هماهنگ تهيه و تايپ شوند. (رنگ‌بندی، جانمایی مطالب، دو ستونه بودن و اندازه ستون‌های چپ و راست و ...). اين راهنما به نويسندگان كمك مي‌كند تا مقالة خود را با طرح مورد قبول همایش تهيه نمايند. توجه شود كه فرمت ظاهري اين راهنما و نگارش آن منطبق بر دستورالعمل مورد قبول کنفرانس است. </a:t>
            </a:r>
          </a:p>
          <a:p>
            <a:pPr algn="just" rtl="1"/>
            <a:r>
              <a:rPr lang="fa-IR" sz="2800" dirty="0">
                <a:cs typeface="B Nazanin" pitchFamily="2" charset="-78"/>
              </a:rPr>
              <a:t>اندازه پوستر باید 50 در 70 سانتیمتر باشد. ضروری است عنوان همایش و لوگوهای بالای پوستر حفظ شود و تغییر نکند. سایر زیباسازی ها در متن به شرط رعایت ساختار پیشنهادی زیر آزاد است. </a:t>
            </a:r>
          </a:p>
          <a:p>
            <a:pPr algn="just" rtl="1"/>
            <a:r>
              <a:rPr lang="fa-IR" sz="2800" dirty="0">
                <a:cs typeface="B Nazanin" pitchFamily="2" charset="-78"/>
              </a:rPr>
              <a:t>براي تهیه پوستر، فقط از نرم افزار مايكروسافت نسخة 2007 به بعد استفاده كنيد. عنوان همة بخش‌ها با قلم  </a:t>
            </a:r>
            <a:r>
              <a:rPr lang="en-GB" sz="2800" dirty="0">
                <a:cs typeface="B Nazanin" pitchFamily="2" charset="-78"/>
              </a:rPr>
              <a:t>B </a:t>
            </a:r>
            <a:r>
              <a:rPr lang="en-GB" sz="2800" dirty="0" err="1">
                <a:cs typeface="B Nazanin" pitchFamily="2" charset="-78"/>
              </a:rPr>
              <a:t>Titr</a:t>
            </a:r>
            <a:r>
              <a:rPr lang="en-GB" sz="2800" dirty="0">
                <a:cs typeface="B Nazanin" pitchFamily="2" charset="-78"/>
              </a:rPr>
              <a:t> </a:t>
            </a:r>
            <a:r>
              <a:rPr lang="fa-IR" sz="2800" dirty="0">
                <a:cs typeface="B Nazanin" pitchFamily="2" charset="-78"/>
              </a:rPr>
              <a:t> و اندازه </a:t>
            </a:r>
            <a:r>
              <a:rPr lang="en-GB" sz="2800" dirty="0">
                <a:cs typeface="B Nazanin" pitchFamily="2" charset="-78"/>
              </a:rPr>
              <a:t>36</a:t>
            </a:r>
            <a:r>
              <a:rPr lang="fa-IR" sz="2800" dirty="0">
                <a:cs typeface="B Nazanin" pitchFamily="2" charset="-78"/>
              </a:rPr>
              <a:t> پررنگ و عنوان زيربخش‌ها با قلم </a:t>
            </a:r>
            <a:r>
              <a:rPr lang="en-GB" sz="2800" dirty="0">
                <a:cs typeface="B Nazanin" pitchFamily="2" charset="-78"/>
              </a:rPr>
              <a:t>B </a:t>
            </a:r>
            <a:r>
              <a:rPr lang="en-GB" sz="2800" dirty="0" err="1">
                <a:cs typeface="B Nazanin" pitchFamily="2" charset="-78"/>
              </a:rPr>
              <a:t>Nazanin</a:t>
            </a:r>
            <a:r>
              <a:rPr lang="en-GB" sz="2800" dirty="0">
                <a:cs typeface="B Nazanin" pitchFamily="2" charset="-78"/>
              </a:rPr>
              <a:t> </a:t>
            </a:r>
            <a:r>
              <a:rPr lang="fa-IR" sz="2800" dirty="0">
                <a:cs typeface="B Nazanin" pitchFamily="2" charset="-78"/>
              </a:rPr>
              <a:t> و اندازه 28 پررنگ تايپ شود. برای کلیه متون از حالت </a:t>
            </a:r>
            <a:r>
              <a:rPr lang="en-GB" sz="2800" dirty="0">
                <a:cs typeface="B Nazanin" pitchFamily="2" charset="-78"/>
              </a:rPr>
              <a:t>Justify</a:t>
            </a:r>
            <a:r>
              <a:rPr lang="fa-IR" sz="2800" dirty="0">
                <a:cs typeface="B Nazanin" pitchFamily="2" charset="-78"/>
              </a:rPr>
              <a:t> </a:t>
            </a:r>
            <a:r>
              <a:rPr lang="en-GB" sz="2800" dirty="0">
                <a:cs typeface="B Nazanin" pitchFamily="2" charset="-78"/>
              </a:rPr>
              <a:t> </a:t>
            </a:r>
            <a:r>
              <a:rPr lang="fa-IR" sz="2800" dirty="0">
                <a:cs typeface="B Nazanin" pitchFamily="2" charset="-78"/>
              </a:rPr>
              <a:t>و براي تدوين بخشهای لاتين نيز بايستي کليه موارد مندرج در اين دستورالعمل رعايت شود و برای نگارش بخش های لاتین بايد از قلم </a:t>
            </a:r>
            <a:r>
              <a:rPr lang="en-GB" sz="2800" dirty="0">
                <a:cs typeface="B Nazanin" pitchFamily="2" charset="-78"/>
              </a:rPr>
              <a:t>Times New Roman</a:t>
            </a:r>
            <a:r>
              <a:rPr lang="fa-IR" sz="2800" dirty="0">
                <a:cs typeface="B Nazanin" pitchFamily="2" charset="-78"/>
              </a:rPr>
              <a:t> </a:t>
            </a:r>
            <a:r>
              <a:rPr lang="en-GB" sz="2800" dirty="0">
                <a:cs typeface="B Nazanin" pitchFamily="2" charset="-78"/>
              </a:rPr>
              <a:t> </a:t>
            </a:r>
            <a:r>
              <a:rPr lang="fa-IR" sz="2800" dirty="0">
                <a:cs typeface="B Nazanin" pitchFamily="2" charset="-78"/>
              </a:rPr>
              <a:t>با اندازه فونت دو شماره کمتر از حالت فارسي استفاده شود. </a:t>
            </a:r>
          </a:p>
          <a:p>
            <a:pPr algn="just" rtl="1"/>
            <a:r>
              <a:rPr lang="fa-IR" sz="2800" dirty="0">
                <a:cs typeface="B Nazanin" pitchFamily="2" charset="-78"/>
              </a:rPr>
              <a:t>واژه های کلیدی : .......، ........، </a:t>
            </a: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162AB2AD-F995-47B1-BE46-74CA9E3CCA24}"/>
              </a:ext>
            </a:extLst>
          </p:cNvPr>
          <p:cNvSpPr/>
          <p:nvPr/>
        </p:nvSpPr>
        <p:spPr>
          <a:xfrm>
            <a:off x="9286557" y="13990401"/>
            <a:ext cx="7248886" cy="101566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rtl="1">
              <a:defRPr/>
            </a:pPr>
            <a:r>
              <a:rPr lang="fa-IR" sz="3000" dirty="0">
                <a:cs typeface="B Nazanin" pitchFamily="2" charset="-78"/>
              </a:rPr>
              <a:t>مقدمه یا بیان مسئله با فونت </a:t>
            </a:r>
            <a:r>
              <a:rPr lang="en-GB" sz="3000" dirty="0">
                <a:cs typeface="B Nazanin" pitchFamily="2" charset="-78"/>
              </a:rPr>
              <a:t>B </a:t>
            </a:r>
            <a:r>
              <a:rPr lang="en-GB" sz="3000" dirty="0" err="1">
                <a:cs typeface="B Nazanin" pitchFamily="2" charset="-78"/>
              </a:rPr>
              <a:t>Nazanin</a:t>
            </a:r>
            <a:r>
              <a:rPr lang="en-US" sz="3000" dirty="0">
                <a:cs typeface="B Nazanin" pitchFamily="2" charset="-78"/>
              </a:rPr>
              <a:t> </a:t>
            </a:r>
            <a:r>
              <a:rPr lang="fa-IR" sz="3000" dirty="0">
                <a:cs typeface="B Nazanin" pitchFamily="2" charset="-78"/>
              </a:rPr>
              <a:t> سایز 28 بین 60 تا 70 کلمه</a:t>
            </a:r>
          </a:p>
        </p:txBody>
      </p:sp>
      <p:sp>
        <p:nvSpPr>
          <p:cNvPr id="41" name="Rounded Rectangle 14">
            <a:extLst>
              <a:ext uri="{FF2B5EF4-FFF2-40B4-BE49-F238E27FC236}">
                <a16:creationId xmlns:a16="http://schemas.microsoft.com/office/drawing/2014/main" id="{8B611E4A-5969-4953-9144-A01126331508}"/>
              </a:ext>
            </a:extLst>
          </p:cNvPr>
          <p:cNvSpPr/>
          <p:nvPr/>
        </p:nvSpPr>
        <p:spPr bwMode="auto">
          <a:xfrm>
            <a:off x="11834467" y="16952621"/>
            <a:ext cx="5001915" cy="780576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4483882" rtl="1">
              <a:defRPr/>
            </a:pPr>
            <a:endParaRPr lang="en-US" sz="8901" dirty="0"/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F8B29FBD-1D8D-470A-8808-EC1B4FDAB388}"/>
              </a:ext>
            </a:extLst>
          </p:cNvPr>
          <p:cNvSpPr/>
          <p:nvPr/>
        </p:nvSpPr>
        <p:spPr>
          <a:xfrm>
            <a:off x="12258259" y="17057375"/>
            <a:ext cx="3389068" cy="58477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2675186" rtl="1">
              <a:spcBef>
                <a:spcPct val="50000"/>
              </a:spcBef>
            </a:pPr>
            <a:r>
              <a:rPr lang="fa-IR" sz="3200" b="1" dirty="0">
                <a:solidFill>
                  <a:schemeClr val="bg1"/>
                </a:solidFill>
                <a:cs typeface="B Titr" pitchFamily="2" charset="-78"/>
              </a:rPr>
              <a:t>اهداف و روش پژوهش</a:t>
            </a:r>
            <a:endParaRPr lang="en-US" sz="3200" b="1" dirty="0">
              <a:solidFill>
                <a:schemeClr val="bg1"/>
              </a:solidFill>
              <a:cs typeface="B Titr" pitchFamily="2" charset="-78"/>
            </a:endParaRP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824B46DD-F3C5-4132-93B8-427697BD8CCD}"/>
              </a:ext>
            </a:extLst>
          </p:cNvPr>
          <p:cNvSpPr/>
          <p:nvPr/>
        </p:nvSpPr>
        <p:spPr>
          <a:xfrm>
            <a:off x="9365536" y="17988493"/>
            <a:ext cx="7173105" cy="101566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rtl="1"/>
            <a:r>
              <a:rPr lang="fa-IR" sz="3000" dirty="0">
                <a:cs typeface="B Nazanin" pitchFamily="2" charset="-78"/>
              </a:rPr>
              <a:t>اهداف و روش پژوهش با فونت </a:t>
            </a:r>
            <a:r>
              <a:rPr lang="en-GB" sz="3000" dirty="0">
                <a:cs typeface="B Nazanin" pitchFamily="2" charset="-78"/>
              </a:rPr>
              <a:t> B </a:t>
            </a:r>
            <a:r>
              <a:rPr lang="en-GB" sz="3000" dirty="0" err="1">
                <a:cs typeface="B Nazanin" pitchFamily="2" charset="-78"/>
              </a:rPr>
              <a:t>Nazanin</a:t>
            </a:r>
            <a:r>
              <a:rPr lang="en-GB" sz="3000" dirty="0">
                <a:cs typeface="B Nazanin" pitchFamily="2" charset="-78"/>
              </a:rPr>
              <a:t> </a:t>
            </a:r>
            <a:r>
              <a:rPr lang="fa-IR" sz="3000" dirty="0">
                <a:cs typeface="B Nazanin" pitchFamily="2" charset="-78"/>
              </a:rPr>
              <a:t>سایز 28 بین 100 تا 110 کلمه</a:t>
            </a:r>
          </a:p>
        </p:txBody>
      </p:sp>
      <p:sp>
        <p:nvSpPr>
          <p:cNvPr id="44" name="Rounded Rectangle 17">
            <a:extLst>
              <a:ext uri="{FF2B5EF4-FFF2-40B4-BE49-F238E27FC236}">
                <a16:creationId xmlns:a16="http://schemas.microsoft.com/office/drawing/2014/main" id="{4577DF97-984B-4C08-88F2-E6942A06A669}"/>
              </a:ext>
            </a:extLst>
          </p:cNvPr>
          <p:cNvSpPr/>
          <p:nvPr/>
        </p:nvSpPr>
        <p:spPr bwMode="auto">
          <a:xfrm>
            <a:off x="3774203" y="12899914"/>
            <a:ext cx="5001915" cy="749834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4483882" rtl="1">
              <a:defRPr/>
            </a:pPr>
            <a:endParaRPr lang="en-US" sz="8901" dirty="0"/>
          </a:p>
        </p:txBody>
      </p:sp>
      <p:pic>
        <p:nvPicPr>
          <p:cNvPr id="45" name="Picture 44" descr="F:\my art\Hamayesh haye karbordi\PPT\omran\box3.png">
            <a:extLst>
              <a:ext uri="{FF2B5EF4-FFF2-40B4-BE49-F238E27FC236}">
                <a16:creationId xmlns:a16="http://schemas.microsoft.com/office/drawing/2014/main" id="{A1800911-CE68-4F5B-9D0D-5B00CD4BB4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91903" y="12595666"/>
            <a:ext cx="879867" cy="1035872"/>
          </a:xfrm>
          <a:prstGeom prst="rect">
            <a:avLst/>
          </a:prstGeom>
          <a:noFill/>
          <a:ln>
            <a:noFill/>
          </a:ln>
        </p:spPr>
      </p:pic>
      <p:sp>
        <p:nvSpPr>
          <p:cNvPr id="46" name="Rectangle 45">
            <a:extLst>
              <a:ext uri="{FF2B5EF4-FFF2-40B4-BE49-F238E27FC236}">
                <a16:creationId xmlns:a16="http://schemas.microsoft.com/office/drawing/2014/main" id="{F46C1B56-F888-4770-9ADC-31CAD0A1D7BB}"/>
              </a:ext>
            </a:extLst>
          </p:cNvPr>
          <p:cNvSpPr/>
          <p:nvPr/>
        </p:nvSpPr>
        <p:spPr>
          <a:xfrm>
            <a:off x="4195101" y="12989476"/>
            <a:ext cx="2933815" cy="646331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2675186" rtl="1">
              <a:spcBef>
                <a:spcPct val="50000"/>
              </a:spcBef>
            </a:pPr>
            <a:r>
              <a:rPr lang="fa-IR" sz="3600" b="1" dirty="0">
                <a:solidFill>
                  <a:schemeClr val="bg1"/>
                </a:solidFill>
                <a:cs typeface="B Titr" pitchFamily="2" charset="-78"/>
              </a:rPr>
              <a:t>یافته‌های پژوهش</a:t>
            </a:r>
            <a:endParaRPr lang="en-US" sz="3600" b="1" dirty="0">
              <a:solidFill>
                <a:schemeClr val="bg1"/>
              </a:solidFill>
              <a:cs typeface="B Titr" pitchFamily="2" charset="-78"/>
            </a:endParaRP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15369275-280C-4EA1-9628-B68B0F71EF93}"/>
              </a:ext>
            </a:extLst>
          </p:cNvPr>
          <p:cNvSpPr/>
          <p:nvPr/>
        </p:nvSpPr>
        <p:spPr>
          <a:xfrm>
            <a:off x="1060822" y="14064594"/>
            <a:ext cx="7410948" cy="240065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rtl="1"/>
            <a:r>
              <a:rPr lang="fa-IR" sz="3000" dirty="0">
                <a:cs typeface="B Nazanin" pitchFamily="2" charset="-78"/>
              </a:rPr>
              <a:t>یافته های پژوهش با فونت </a:t>
            </a:r>
            <a:r>
              <a:rPr lang="en-GB" sz="3000" dirty="0">
                <a:cs typeface="B Nazanin" pitchFamily="2" charset="-78"/>
              </a:rPr>
              <a:t>B </a:t>
            </a:r>
            <a:r>
              <a:rPr lang="en-GB" sz="3000" dirty="0" err="1">
                <a:cs typeface="B Nazanin" pitchFamily="2" charset="-78"/>
              </a:rPr>
              <a:t>Nazanin</a:t>
            </a:r>
            <a:r>
              <a:rPr lang="en-US" sz="3000" dirty="0">
                <a:cs typeface="B Nazanin" pitchFamily="2" charset="-78"/>
              </a:rPr>
              <a:t> </a:t>
            </a:r>
            <a:r>
              <a:rPr lang="fa-IR" sz="3000" dirty="0">
                <a:cs typeface="B Nazanin" pitchFamily="2" charset="-78"/>
              </a:rPr>
              <a:t> سایز 28 بین 60 تا 70 کلمه و موردی (الف، ب، ج، ...)</a:t>
            </a:r>
          </a:p>
          <a:p>
            <a:pPr algn="just" rtl="1"/>
            <a:r>
              <a:rPr lang="fa-IR" sz="3000" dirty="0">
                <a:cs typeface="B Nazanin" pitchFamily="2" charset="-78"/>
              </a:rPr>
              <a:t>الف)</a:t>
            </a:r>
          </a:p>
          <a:p>
            <a:pPr algn="just" rtl="1"/>
            <a:r>
              <a:rPr lang="fa-IR" sz="3000" dirty="0">
                <a:cs typeface="B Nazanin" pitchFamily="2" charset="-78"/>
              </a:rPr>
              <a:t>ب)</a:t>
            </a:r>
          </a:p>
          <a:p>
            <a:pPr algn="just" rtl="1"/>
            <a:r>
              <a:rPr lang="fa-IR" sz="3000" dirty="0">
                <a:cs typeface="B Nazanin" pitchFamily="2" charset="-78"/>
              </a:rPr>
              <a:t>ج)</a:t>
            </a:r>
          </a:p>
        </p:txBody>
      </p:sp>
      <p:sp>
        <p:nvSpPr>
          <p:cNvPr id="48" name="Rounded Rectangle 21">
            <a:extLst>
              <a:ext uri="{FF2B5EF4-FFF2-40B4-BE49-F238E27FC236}">
                <a16:creationId xmlns:a16="http://schemas.microsoft.com/office/drawing/2014/main" id="{9867DB81-E104-4CAC-8048-E6126CAB6049}"/>
              </a:ext>
            </a:extLst>
          </p:cNvPr>
          <p:cNvSpPr/>
          <p:nvPr/>
        </p:nvSpPr>
        <p:spPr bwMode="auto">
          <a:xfrm>
            <a:off x="3859813" y="17033985"/>
            <a:ext cx="5001915" cy="780576"/>
          </a:xfrm>
          <a:prstGeom prst="roundRect">
            <a:avLst/>
          </a:prstGeom>
          <a:solidFill>
            <a:srgbClr val="3E83F2"/>
          </a:solidFill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2675186" rtl="1">
              <a:spcBef>
                <a:spcPct val="50000"/>
              </a:spcBef>
            </a:pPr>
            <a:endParaRPr lang="en-US" sz="3600" b="1" dirty="0">
              <a:solidFill>
                <a:schemeClr val="bg1"/>
              </a:solidFill>
              <a:cs typeface="B Titr" pitchFamily="2" charset="-78"/>
            </a:endParaRPr>
          </a:p>
        </p:txBody>
      </p:sp>
      <p:sp>
        <p:nvSpPr>
          <p:cNvPr id="49" name="Rounded Rectangle 22">
            <a:extLst>
              <a:ext uri="{FF2B5EF4-FFF2-40B4-BE49-F238E27FC236}">
                <a16:creationId xmlns:a16="http://schemas.microsoft.com/office/drawing/2014/main" id="{C73933D0-27D0-40AF-867A-B02C42461427}"/>
              </a:ext>
            </a:extLst>
          </p:cNvPr>
          <p:cNvSpPr/>
          <p:nvPr/>
        </p:nvSpPr>
        <p:spPr bwMode="auto">
          <a:xfrm>
            <a:off x="3859812" y="20430484"/>
            <a:ext cx="5001915" cy="780576"/>
          </a:xfrm>
          <a:prstGeom prst="roundRect">
            <a:avLst/>
          </a:prstGeom>
          <a:solidFill>
            <a:schemeClr val="accent6">
              <a:lumMod val="50000"/>
            </a:schemeClr>
          </a:solidFill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4483882" rtl="1">
              <a:defRPr/>
            </a:pPr>
            <a:endParaRPr lang="en-US" sz="8901" dirty="0"/>
          </a:p>
        </p:txBody>
      </p:sp>
      <p:pic>
        <p:nvPicPr>
          <p:cNvPr id="50" name="Picture 49" descr="F:\my art\Hamayesh haye karbordi\PPT\omran\box2.png">
            <a:extLst>
              <a:ext uri="{FF2B5EF4-FFF2-40B4-BE49-F238E27FC236}">
                <a16:creationId xmlns:a16="http://schemas.microsoft.com/office/drawing/2014/main" id="{7927D19E-AB6E-4546-83F4-A8F4FCAFF1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673409" y="16707262"/>
            <a:ext cx="865685" cy="1019175"/>
          </a:xfrm>
          <a:prstGeom prst="rect">
            <a:avLst/>
          </a:prstGeom>
          <a:noFill/>
        </p:spPr>
      </p:pic>
      <p:pic>
        <p:nvPicPr>
          <p:cNvPr id="51" name="Picture 50" descr="F:\my art\Hamayesh haye karbordi\PPT\omran\box2.png">
            <a:extLst>
              <a:ext uri="{FF2B5EF4-FFF2-40B4-BE49-F238E27FC236}">
                <a16:creationId xmlns:a16="http://schemas.microsoft.com/office/drawing/2014/main" id="{4B743FA9-723A-487A-98BF-20EFFE860A8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693283" y="16665857"/>
            <a:ext cx="879867" cy="1035872"/>
          </a:xfrm>
          <a:prstGeom prst="rect">
            <a:avLst/>
          </a:prstGeom>
          <a:noFill/>
        </p:spPr>
      </p:pic>
      <p:sp>
        <p:nvSpPr>
          <p:cNvPr id="52" name="Rectangle 51">
            <a:extLst>
              <a:ext uri="{FF2B5EF4-FFF2-40B4-BE49-F238E27FC236}">
                <a16:creationId xmlns:a16="http://schemas.microsoft.com/office/drawing/2014/main" id="{B454C707-A928-4C6B-B93D-F06372A6F19B}"/>
              </a:ext>
            </a:extLst>
          </p:cNvPr>
          <p:cNvSpPr/>
          <p:nvPr/>
        </p:nvSpPr>
        <p:spPr>
          <a:xfrm>
            <a:off x="4277291" y="17091719"/>
            <a:ext cx="3191899" cy="58477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2675186" rtl="1">
              <a:spcBef>
                <a:spcPct val="50000"/>
              </a:spcBef>
            </a:pPr>
            <a:r>
              <a:rPr lang="fa-IR" sz="3200" b="1" dirty="0">
                <a:solidFill>
                  <a:schemeClr val="bg1"/>
                </a:solidFill>
                <a:cs typeface="B Titr" pitchFamily="2" charset="-78"/>
              </a:rPr>
              <a:t>راهبردهای پیشنهادی</a:t>
            </a:r>
            <a:endParaRPr lang="en-US" sz="3200" b="1" dirty="0">
              <a:solidFill>
                <a:schemeClr val="bg1"/>
              </a:solidFill>
              <a:cs typeface="B Titr" pitchFamily="2" charset="-78"/>
            </a:endParaRPr>
          </a:p>
        </p:txBody>
      </p:sp>
      <p:pic>
        <p:nvPicPr>
          <p:cNvPr id="53" name="Picture 52" descr="F:\my art\Hamayesh haye karbordi\PPT\omran\box4.png">
            <a:extLst>
              <a:ext uri="{FF2B5EF4-FFF2-40B4-BE49-F238E27FC236}">
                <a16:creationId xmlns:a16="http://schemas.microsoft.com/office/drawing/2014/main" id="{C696A587-332D-402C-A8E2-9213492FF3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59225" y="20108131"/>
            <a:ext cx="894050" cy="1052570"/>
          </a:xfrm>
          <a:prstGeom prst="rect">
            <a:avLst/>
          </a:prstGeom>
          <a:noFill/>
        </p:spPr>
      </p:pic>
      <p:sp>
        <p:nvSpPr>
          <p:cNvPr id="54" name="Rectangle 53">
            <a:extLst>
              <a:ext uri="{FF2B5EF4-FFF2-40B4-BE49-F238E27FC236}">
                <a16:creationId xmlns:a16="http://schemas.microsoft.com/office/drawing/2014/main" id="{012A5925-C74B-4CEF-86FD-8F91EA6D27A1}"/>
              </a:ext>
            </a:extLst>
          </p:cNvPr>
          <p:cNvSpPr/>
          <p:nvPr/>
        </p:nvSpPr>
        <p:spPr>
          <a:xfrm>
            <a:off x="3912681" y="20528384"/>
            <a:ext cx="3590867" cy="58477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fa-IR" sz="3200" b="1" dirty="0">
                <a:solidFill>
                  <a:schemeClr val="bg1"/>
                </a:solidFill>
                <a:cs typeface="B Titr" pitchFamily="2" charset="-78"/>
              </a:rPr>
              <a:t>منابع</a:t>
            </a:r>
            <a:endParaRPr lang="en-US" sz="3200" dirty="0"/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9C2AE90D-788C-4B4F-8F5B-BA00542626EB}"/>
              </a:ext>
            </a:extLst>
          </p:cNvPr>
          <p:cNvSpPr/>
          <p:nvPr/>
        </p:nvSpPr>
        <p:spPr>
          <a:xfrm>
            <a:off x="1060822" y="17915867"/>
            <a:ext cx="7478271" cy="193899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rtl="1"/>
            <a:r>
              <a:rPr lang="fa-IR" sz="3000" dirty="0">
                <a:cs typeface="B Nazanin" pitchFamily="2" charset="-78"/>
              </a:rPr>
              <a:t>راهبردهای پیشنهادی با فونت </a:t>
            </a:r>
            <a:r>
              <a:rPr lang="en-US" sz="3000" dirty="0">
                <a:cs typeface="B Nazanin" pitchFamily="2" charset="-78"/>
              </a:rPr>
              <a:t>B </a:t>
            </a:r>
            <a:r>
              <a:rPr lang="en-US" sz="3000" dirty="0" err="1">
                <a:cs typeface="B Nazanin" pitchFamily="2" charset="-78"/>
              </a:rPr>
              <a:t>Nazanin</a:t>
            </a:r>
            <a:r>
              <a:rPr lang="en-US" sz="3000" dirty="0">
                <a:cs typeface="B Nazanin" pitchFamily="2" charset="-78"/>
              </a:rPr>
              <a:t> </a:t>
            </a:r>
            <a:r>
              <a:rPr lang="fa-IR" sz="3000" dirty="0">
                <a:cs typeface="B Nazanin" pitchFamily="2" charset="-78"/>
              </a:rPr>
              <a:t>سایز 28 به صورت موردی با جداکننده :</a:t>
            </a:r>
          </a:p>
          <a:p>
            <a:pPr algn="just" rtl="1"/>
            <a:r>
              <a:rPr lang="fa-IR" sz="3000" dirty="0">
                <a:cs typeface="B Nazanin" pitchFamily="2" charset="-78"/>
              </a:rPr>
              <a:t>-</a:t>
            </a:r>
          </a:p>
          <a:p>
            <a:pPr algn="just" rtl="1"/>
            <a:r>
              <a:rPr lang="fa-IR" sz="3000" dirty="0">
                <a:cs typeface="B Nazanin" pitchFamily="2" charset="-78"/>
              </a:rPr>
              <a:t>-</a:t>
            </a:r>
            <a:endParaRPr lang="en-US" sz="3000" dirty="0">
              <a:cs typeface="B Nazanin" pitchFamily="2" charset="-78"/>
            </a:endParaRP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D8F8208F-6FC7-4D0E-A616-FD8450D71868}"/>
              </a:ext>
            </a:extLst>
          </p:cNvPr>
          <p:cNvSpPr/>
          <p:nvPr/>
        </p:nvSpPr>
        <p:spPr>
          <a:xfrm>
            <a:off x="1060823" y="21393564"/>
            <a:ext cx="7410948" cy="120032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Shaista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F., Lo, M. C., &amp; Yeo, A. (2013). A Repositioning Strategy for Rural Tourism Destination in Malaysia- Integrating Tourist, Industry,.pp410-419.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8CBFB76-CA2A-4D19-DB7D-8445D0DFA1B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9739"/>
            <a:ext cx="18125252" cy="4142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98073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</TotalTime>
  <Words>368</Words>
  <Application>Microsoft Office PowerPoint</Application>
  <PresentationFormat>Custom</PresentationFormat>
  <Paragraphs>25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Arial</vt:lpstr>
      <vt:lpstr>B Nazanin</vt:lpstr>
      <vt:lpstr>B Titr</vt:lpstr>
      <vt:lpstr>Calibri</vt:lpstr>
      <vt:lpstr>Calibri Light</vt:lpstr>
      <vt:lpstr>Times New Roman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atefe hatami</dc:creator>
  <cp:lastModifiedBy>atefe hatami</cp:lastModifiedBy>
  <cp:revision>8</cp:revision>
  <dcterms:created xsi:type="dcterms:W3CDTF">2025-01-07T07:04:25Z</dcterms:created>
  <dcterms:modified xsi:type="dcterms:W3CDTF">2026-09-06T07:50:14Z</dcterms:modified>
</cp:coreProperties>
</file>